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Caveat" panose="020B0604020202020204" charset="0"/>
      <p:regular r:id="rId25"/>
      <p:bold r:id="rId26"/>
    </p:embeddedFont>
    <p:embeddedFont>
      <p:font typeface="Oswald" panose="00000500000000000000" pitchFamily="2" charset="0"/>
      <p:regular r:id="rId27"/>
      <p:bold r:id="rId28"/>
    </p:embeddedFont>
    <p:embeddedFont>
      <p:font typeface="Oswald Light" panose="00000400000000000000" pitchFamily="2" charset="0"/>
      <p:regular r:id="rId29"/>
      <p:bold r:id="rId30"/>
    </p:embeddedFont>
    <p:embeddedFont>
      <p:font typeface="Oswald Medium" panose="00000600000000000000" pitchFamily="2" charset="0"/>
      <p:regular r:id="rId31"/>
      <p:bold r:id="rId32"/>
    </p:embeddedFont>
    <p:embeddedFont>
      <p:font typeface="Roboto" panose="02000000000000000000" pitchFamily="2" charset="0"/>
      <p:regular r:id="rId33"/>
      <p:bold r:id="rId34"/>
      <p:italic r:id="rId35"/>
      <p:boldItalic r:id="rId36"/>
    </p:embeddedFont>
    <p:embeddedFont>
      <p:font typeface="Roboto Light" panose="02000000000000000000" pitchFamily="2" charset="0"/>
      <p:regular r:id="rId37"/>
      <p:bold r:id="rId38"/>
      <p:italic r:id="rId39"/>
      <p:boldItalic r:id="rId40"/>
    </p:embeddedFont>
    <p:embeddedFont>
      <p:font typeface="Roboto Medium" panose="02000000000000000000" pitchFamily="2" charset="0"/>
      <p:regular r:id="rId41"/>
      <p:bold r:id="rId42"/>
      <p:italic r:id="rId43"/>
      <p:boldItalic r:id="rId44"/>
    </p:embeddedFont>
    <p:embeddedFont>
      <p:font typeface="Roboto Thin"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C8981D-E58E-4FB0-9669-4357E6EC8548}">
  <a:tblStyle styleId="{EFC8981D-E58E-4FB0-9669-4357E6EC85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f198b8b4b8_0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f198b8b4b8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f198b8b4b8_0_3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f198b8b4b8_0_3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shutterstock_1724405443</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f198b8b4b8_0_3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f198b8b4b8_0_3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f198b8b4b8_0_3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f198b8b4b8_0_3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198b8b4b8_0_3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198b8b4b8_0_3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198b8b4b8_0_3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f198b8b4b8_0_3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198b8b4b8_0_3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f198b8b4b8_0_3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f198b8b4b8_0_3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f198b8b4b8_0_3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198b8b4b8_0_3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198b8b4b8_0_3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f198b8b4b8_0_3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f198b8b4b8_0_3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f198b8b4b8_0_3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f198b8b4b8_0_3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f198b8b4b8_0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f198b8b4b8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f198b8b4b8_0_3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f198b8b4b8_0_3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shutterstock_1433571035.png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f198b8b4b8_0_3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f198b8b4b8_0_3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198b8b4b8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198b8b4b8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f198b8b4b8_0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f198b8b4b8_0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f198b8b4b8_0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f198b8b4b8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f198b8b4b8_0_3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f198b8b4b8_0_3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shutterstock_1724405443</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f198b8b4b8_0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f198b8b4b8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f198b8b4b8_0_3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f198b8b4b8_0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shutterstock_1724405443</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198b8b4b8_0_3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198b8b4b8_0_3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 name="Google Shape;55;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 name="Google Shape;57;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64" name="Google Shape;64;p1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66" name="Google Shape;66;p15"/>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1" name="Google Shape;71;p1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2" name="Google Shape;72;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3" name="Google Shape;73;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 name="Google Shape;76;p1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 name="Google Shape;77;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1" name="Google Shape;81;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2" name="Google Shape;82;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 name="Google Shape;83;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 name="Google Shape;85;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6" name="Google Shape;86;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9" name="Google Shape;89;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0" name="Google Shape;90;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6" name="Google Shape;96;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7" name="Google Shape;97;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 name="Google Shape;100;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1" name="Google Shape;101;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2" name="Google Shape;102;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3" name="Google Shape;103;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 name="Google Shape;106;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7" name="Google Shape;107;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8" name="Google Shape;108;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09" name="Google Shape;10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0" name="Google Shape;120;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1" name="Google Shape;121;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2" name="Google Shape;13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3" name="Google Shape;13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5" name="Google Shape;13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2" name="Google Shape;142;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0" name="Google Shape;160;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2" name="Google Shape;162;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5" name="Google Shape;165;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6" name="Google Shape;166;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1" name="Google Shape;171;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0" name="Google Shape;180;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3"/>
        <p:cNvGrpSpPr/>
        <p:nvPr/>
      </p:nvGrpSpPr>
      <p:grpSpPr>
        <a:xfrm>
          <a:off x="0" y="0"/>
          <a:ext cx="0" cy="0"/>
          <a:chOff x="0" y="0"/>
          <a:chExt cx="0" cy="0"/>
        </a:xfrm>
      </p:grpSpPr>
      <p:sp>
        <p:nvSpPr>
          <p:cNvPr id="184" name="Google Shape;18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{EFC8981D-E58E-4FB0-9669-4357E6EC8548}</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{EFC8981D-E58E-4FB0-9669-4357E6EC8548}</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6" name="Google Shape;196;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4" name="Google Shape;204;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5" name="Google Shape;205;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9" name="Google Shape;209;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 name="Google Shape;215;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0" name="Google Shape;220;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34" name="Google Shape;234;p32"/>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35" name="Google Shape;235;p3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0" name="Google Shape;240;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3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53" name="Google Shape;253;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258" name="Google Shape;258;p35"/>
          <p:cNvPicPr preferRelativeResize="0"/>
          <p:nvPr/>
        </p:nvPicPr>
        <p:blipFill rotWithShape="1">
          <a:blip r:embed="rId3">
            <a:alphaModFix/>
          </a:blip>
          <a:srcRect l="14312" r="14305"/>
          <a:stretch/>
        </p:blipFill>
        <p:spPr>
          <a:xfrm>
            <a:off x="3514725" y="770950"/>
            <a:ext cx="2114550" cy="1695450"/>
          </a:xfrm>
          <a:prstGeom prst="rect">
            <a:avLst/>
          </a:prstGeom>
          <a:noFill/>
          <a:ln>
            <a:noFill/>
          </a:ln>
        </p:spPr>
      </p:pic>
      <p:sp>
        <p:nvSpPr>
          <p:cNvPr id="259" name="Google Shape;259;p35"/>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60" name="Google Shape;260;p3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Challenge</a:t>
            </a:r>
            <a:endParaRPr sz="3600">
              <a:solidFill>
                <a:srgbClr val="00C8E9"/>
              </a:solidFill>
              <a:latin typeface="Oswald"/>
              <a:ea typeface="Oswald"/>
              <a:cs typeface="Oswald"/>
              <a:sym typeface="Oswald"/>
            </a:endParaRPr>
          </a:p>
        </p:txBody>
      </p:sp>
      <p:sp>
        <p:nvSpPr>
          <p:cNvPr id="261" name="Google Shape;261;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 name="Google Shape;26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7" name="Google Shape;267;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 name="Google Shape;269;p36"/>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0" name="Google Shape;270;p36"/>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1" name="Google Shape;271;p36"/>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2" name="Google Shape;272;p3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7" name="Google Shape;2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 name="Google Shape;27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92" name="Google Shape;292;p3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3" name="Google Shape;293;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7" name="Google Shape;297;p3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8" name="Google Shape;298;p37"/>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9" name="Google Shape;299;p37"/>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4" name="Google Shape;30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5" name="Google Shape;305;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3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3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6" name="Google Shape;33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 name="Google Shape;343;p3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3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3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3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 name="Google Shape;37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3" name="Google Shape;37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4" name="Google Shape;374;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4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4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4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4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 name="Google Shape;395;p4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4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4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4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11"/>
        <p:cNvGrpSpPr/>
        <p:nvPr/>
      </p:nvGrpSpPr>
      <p:grpSpPr>
        <a:xfrm>
          <a:off x="0" y="0"/>
          <a:ext cx="0" cy="0"/>
          <a:chOff x="0" y="0"/>
          <a:chExt cx="0" cy="0"/>
        </a:xfrm>
      </p:grpSpPr>
      <p:sp>
        <p:nvSpPr>
          <p:cNvPr id="412" name="Google Shape;412;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4" name="Google Shape;414;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5" name="Google Shape;415;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7" name="Google Shape;417;p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5" name="Google Shape;425;p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30" name="Google Shape;430;p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32" name="Google Shape;432;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7" name="Google Shape;43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0" name="Google Shape;440;p42"/>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2" name="Google Shape;442;p42"/>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42"/>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5" name="Google Shape;445;p42"/>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8" name="Google Shape;448;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49"/>
        <p:cNvGrpSpPr/>
        <p:nvPr/>
      </p:nvGrpSpPr>
      <p:grpSpPr>
        <a:xfrm>
          <a:off x="0" y="0"/>
          <a:ext cx="0" cy="0"/>
          <a:chOff x="0" y="0"/>
          <a:chExt cx="0" cy="0"/>
        </a:xfrm>
      </p:grpSpPr>
      <p:sp>
        <p:nvSpPr>
          <p:cNvPr id="450" name="Google Shape;450;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 name="Google Shape;456;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7" name="Google Shape;457;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8" name="Google Shape;458;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0" name="Google Shape;460;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 name="Google Shape;461;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8" name="Google Shape;468;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 name="Google Shape;470;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72"/>
        <p:cNvGrpSpPr/>
        <p:nvPr/>
      </p:nvGrpSpPr>
      <p:grpSpPr>
        <a:xfrm>
          <a:off x="0" y="0"/>
          <a:ext cx="0" cy="0"/>
          <a:chOff x="0" y="0"/>
          <a:chExt cx="0" cy="0"/>
        </a:xfrm>
      </p:grpSpPr>
      <p:sp>
        <p:nvSpPr>
          <p:cNvPr id="473" name="Google Shape;473;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90" name="Google Shape;490;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95"/>
        <p:cNvGrpSpPr/>
        <p:nvPr/>
      </p:nvGrpSpPr>
      <p:grpSpPr>
        <a:xfrm>
          <a:off x="0" y="0"/>
          <a:ext cx="0" cy="0"/>
          <a:chOff x="0" y="0"/>
          <a:chExt cx="0" cy="0"/>
        </a:xfrm>
      </p:grpSpPr>
      <p:sp>
        <p:nvSpPr>
          <p:cNvPr id="496" name="Google Shape;496;p4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2" name="Google Shape;502;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3" name="Google Shape;503;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6" name="Google Shape;506;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3" name="Google Shape;513;p4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4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4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5"/>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21" name="Google Shape;52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2" name="Google Shape;52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3" name="Google Shape;523;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5" name="Google Shape;525;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46"/>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4" name="Google Shape;544;p46"/>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7" name="Google Shape;547;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1" name="Google Shape;551;p47"/>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52" name="Google Shape;552;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5" name="Google Shape;555;p48"/>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3" name="Google Shape;56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p49"/>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67" name="Google Shape;567;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73" name="Google Shape;573;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7" name="Google Shape;587;p5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88" name="Google Shape;5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1" name="Google Shape;591;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5" name="Google Shape;595;p5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6" name="Google Shape;596;p5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9" name="Google Shape;599;p5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00" name="Google Shape;600;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01" name="Google Shape;601;p5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FF0000"/>
                </a:solidFill>
                <a:latin typeface="Oswald"/>
                <a:ea typeface="Oswald"/>
                <a:cs typeface="Oswald"/>
                <a:sym typeface="Oswald"/>
              </a:rPr>
              <a:t>Pro Tip:</a:t>
            </a:r>
            <a:endParaRPr sz="3600">
              <a:solidFill>
                <a:srgbClr val="FF0000"/>
              </a:solidFill>
              <a:latin typeface="Oswald"/>
              <a:ea typeface="Oswald"/>
              <a:cs typeface="Oswald"/>
              <a:sym typeface="Oswald"/>
            </a:endParaRPr>
          </a:p>
        </p:txBody>
      </p:sp>
      <p:cxnSp>
        <p:nvCxnSpPr>
          <p:cNvPr id="602" name="Google Shape;602;p5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pic>
        <p:nvPicPr>
          <p:cNvPr id="603" name="Google Shape;603;p55"/>
          <p:cNvPicPr preferRelativeResize="0"/>
          <p:nvPr/>
        </p:nvPicPr>
        <p:blipFill rotWithShape="1">
          <a:blip r:embed="rId3">
            <a:alphaModFix/>
          </a:blip>
          <a:srcRect/>
          <a:stretch/>
        </p:blipFill>
        <p:spPr>
          <a:xfrm>
            <a:off x="3528475" y="645950"/>
            <a:ext cx="1934650" cy="1714500"/>
          </a:xfrm>
          <a:prstGeom prst="rect">
            <a:avLst/>
          </a:prstGeom>
          <a:noFill/>
          <a:ln>
            <a:noFill/>
          </a:ln>
        </p:spPr>
      </p:pic>
      <p:sp>
        <p:nvSpPr>
          <p:cNvPr id="604" name="Google Shape;604;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7" name="Google Shape;607;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10" name="Google Shape;610;p5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18" name="Google Shape;618;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8"/>
          <p:cNvSpPr txBox="1">
            <a:spLocks noGrp="1"/>
          </p:cNvSpPr>
          <p:nvPr>
            <p:ph type="title"/>
          </p:nvPr>
        </p:nvSpPr>
        <p:spPr>
          <a:xfrm>
            <a:off x="67575" y="1213825"/>
            <a:ext cx="9072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4000"/>
              <a:t>Computational Thinking</a:t>
            </a:r>
            <a:endParaRPr sz="4000"/>
          </a:p>
        </p:txBody>
      </p:sp>
      <p:sp>
        <p:nvSpPr>
          <p:cNvPr id="624" name="Google Shape;624;p58"/>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Google Shape;688;p67"/>
          <p:cNvPicPr preferRelativeResize="0"/>
          <p:nvPr/>
        </p:nvPicPr>
        <p:blipFill rotWithShape="1">
          <a:blip r:embed="rId3">
            <a:alphaModFix/>
          </a:blip>
          <a:srcRect/>
          <a:stretch/>
        </p:blipFill>
        <p:spPr>
          <a:xfrm flipH="1">
            <a:off x="0" y="0"/>
            <a:ext cx="9144000" cy="5143505"/>
          </a:xfrm>
          <a:prstGeom prst="rect">
            <a:avLst/>
          </a:prstGeom>
          <a:noFill/>
          <a:ln>
            <a:noFill/>
          </a:ln>
        </p:spPr>
      </p:pic>
      <p:sp>
        <p:nvSpPr>
          <p:cNvPr id="689" name="Google Shape;68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Abstraction  </a:t>
            </a:r>
            <a:endParaRPr>
              <a:solidFill>
                <a:schemeClr val="dk1"/>
              </a:solidFill>
            </a:endParaRPr>
          </a:p>
        </p:txBody>
      </p:sp>
      <p:sp>
        <p:nvSpPr>
          <p:cNvPr id="690" name="Google Shape;690;p67"/>
          <p:cNvSpPr txBox="1">
            <a:spLocks noGrp="1"/>
          </p:cNvSpPr>
          <p:nvPr>
            <p:ph type="subTitle" idx="1"/>
          </p:nvPr>
        </p:nvSpPr>
        <p:spPr>
          <a:xfrm>
            <a:off x="0" y="675975"/>
            <a:ext cx="5325000" cy="152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Once patterns are recognized, we use </a:t>
            </a:r>
            <a:r>
              <a:rPr lang="en" b="1">
                <a:highlight>
                  <a:srgbClr val="FFFF00"/>
                </a:highlight>
              </a:rPr>
              <a:t>abstraction</a:t>
            </a:r>
            <a:r>
              <a:rPr lang="en"/>
              <a:t> to focus on important and relevant information and filter out what </a:t>
            </a:r>
            <a:br>
              <a:rPr lang="en"/>
            </a:br>
            <a:r>
              <a:rPr lang="en"/>
              <a:t>is not needed to solve our problem. </a:t>
            </a:r>
            <a:endParaRPr/>
          </a:p>
        </p:txBody>
      </p:sp>
      <p:sp>
        <p:nvSpPr>
          <p:cNvPr id="691" name="Google Shape;69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692" name="Google Shape;692;p67"/>
          <p:cNvCxnSpPr/>
          <p:nvPr/>
        </p:nvCxnSpPr>
        <p:spPr>
          <a:xfrm>
            <a:off x="274375" y="640080"/>
            <a:ext cx="40014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8"/>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an algorithm?</a:t>
            </a:r>
            <a:endParaRPr/>
          </a:p>
        </p:txBody>
      </p:sp>
      <p:sp>
        <p:nvSpPr>
          <p:cNvPr id="698" name="Google Shape;698;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04" name="Google Shape;704;p69"/>
          <p:cNvSpPr txBox="1">
            <a:spLocks noGrp="1"/>
          </p:cNvSpPr>
          <p:nvPr>
            <p:ph type="subTitle" idx="1"/>
          </p:nvPr>
        </p:nvSpPr>
        <p:spPr>
          <a:xfrm>
            <a:off x="124350" y="1039700"/>
            <a:ext cx="90636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800"/>
              <a:t>After the other steps are </a:t>
            </a:r>
            <a:br>
              <a:rPr lang="en" sz="2800"/>
            </a:br>
            <a:r>
              <a:rPr lang="en" sz="2800"/>
              <a:t>complete, it is time for a plan. </a:t>
            </a:r>
            <a:br>
              <a:rPr lang="en" sz="2800"/>
            </a:br>
            <a:r>
              <a:rPr lang="en" sz="2800"/>
              <a:t>An </a:t>
            </a:r>
            <a:r>
              <a:rPr lang="en" sz="2800" b="1">
                <a:highlight>
                  <a:srgbClr val="FFFF00"/>
                </a:highlight>
              </a:rPr>
              <a:t>algorithm</a:t>
            </a:r>
            <a:r>
              <a:rPr lang="en" sz="2800"/>
              <a:t> is a set of step-by-step instructions that provide a solution to the problem. </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to Solve a Puzzle </a:t>
            </a:r>
            <a:endParaRPr/>
          </a:p>
        </p:txBody>
      </p:sp>
      <p:sp>
        <p:nvSpPr>
          <p:cNvPr id="710" name="Google Shape;710;p70"/>
          <p:cNvSpPr/>
          <p:nvPr/>
        </p:nvSpPr>
        <p:spPr>
          <a:xfrm>
            <a:off x="1065151" y="79755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Choose a puzzle </a:t>
            </a:r>
            <a:endParaRPr>
              <a:latin typeface="Roboto"/>
              <a:ea typeface="Roboto"/>
              <a:cs typeface="Roboto"/>
              <a:sym typeface="Roboto"/>
            </a:endParaRPr>
          </a:p>
        </p:txBody>
      </p:sp>
      <p:grpSp>
        <p:nvGrpSpPr>
          <p:cNvPr id="711" name="Google Shape;711;p70"/>
          <p:cNvGrpSpPr/>
          <p:nvPr/>
        </p:nvGrpSpPr>
        <p:grpSpPr>
          <a:xfrm>
            <a:off x="377061" y="797455"/>
            <a:ext cx="596970" cy="373673"/>
            <a:chOff x="457200" y="1466425"/>
            <a:chExt cx="776900" cy="486300"/>
          </a:xfrm>
        </p:grpSpPr>
        <p:sp>
          <p:nvSpPr>
            <p:cNvPr id="712" name="Google Shape;712;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01</a:t>
              </a:r>
              <a:endParaRPr sz="2200">
                <a:latin typeface="Roboto Light"/>
                <a:ea typeface="Roboto Light"/>
                <a:cs typeface="Roboto Light"/>
                <a:sym typeface="Roboto Light"/>
              </a:endParaRPr>
            </a:p>
          </p:txBody>
        </p:sp>
        <p:sp>
          <p:nvSpPr>
            <p:cNvPr id="713" name="Google Shape;713;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14" name="Google Shape;714;p70"/>
          <p:cNvSpPr/>
          <p:nvPr/>
        </p:nvSpPr>
        <p:spPr>
          <a:xfrm>
            <a:off x="1065151" y="125177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Flip all pieces face up</a:t>
            </a:r>
            <a:endParaRPr>
              <a:latin typeface="Roboto"/>
              <a:ea typeface="Roboto"/>
              <a:cs typeface="Roboto"/>
              <a:sym typeface="Roboto"/>
            </a:endParaRPr>
          </a:p>
        </p:txBody>
      </p:sp>
      <p:grpSp>
        <p:nvGrpSpPr>
          <p:cNvPr id="715" name="Google Shape;715;p70"/>
          <p:cNvGrpSpPr/>
          <p:nvPr/>
        </p:nvGrpSpPr>
        <p:grpSpPr>
          <a:xfrm>
            <a:off x="377061" y="1251675"/>
            <a:ext cx="596970" cy="373673"/>
            <a:chOff x="457200" y="1466425"/>
            <a:chExt cx="776900" cy="486300"/>
          </a:xfrm>
        </p:grpSpPr>
        <p:sp>
          <p:nvSpPr>
            <p:cNvPr id="716" name="Google Shape;716;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02</a:t>
              </a:r>
              <a:endParaRPr sz="2200">
                <a:latin typeface="Roboto Light"/>
                <a:ea typeface="Roboto Light"/>
                <a:cs typeface="Roboto Light"/>
                <a:sym typeface="Roboto Light"/>
              </a:endParaRPr>
            </a:p>
          </p:txBody>
        </p:sp>
        <p:sp>
          <p:nvSpPr>
            <p:cNvPr id="717" name="Google Shape;717;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18" name="Google Shape;718;p70"/>
          <p:cNvSpPr/>
          <p:nvPr/>
        </p:nvSpPr>
        <p:spPr>
          <a:xfrm>
            <a:off x="1065151" y="170599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Find all the edge pieces.</a:t>
            </a:r>
            <a:endParaRPr>
              <a:latin typeface="Roboto"/>
              <a:ea typeface="Roboto"/>
              <a:cs typeface="Roboto"/>
              <a:sym typeface="Roboto"/>
            </a:endParaRPr>
          </a:p>
        </p:txBody>
      </p:sp>
      <p:grpSp>
        <p:nvGrpSpPr>
          <p:cNvPr id="719" name="Google Shape;719;p70"/>
          <p:cNvGrpSpPr/>
          <p:nvPr/>
        </p:nvGrpSpPr>
        <p:grpSpPr>
          <a:xfrm>
            <a:off x="377061" y="1705896"/>
            <a:ext cx="596970" cy="373673"/>
            <a:chOff x="457200" y="1466425"/>
            <a:chExt cx="776900" cy="486300"/>
          </a:xfrm>
        </p:grpSpPr>
        <p:sp>
          <p:nvSpPr>
            <p:cNvPr id="720" name="Google Shape;720;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03</a:t>
              </a:r>
              <a:endParaRPr sz="2200">
                <a:latin typeface="Roboto Light"/>
                <a:ea typeface="Roboto Light"/>
                <a:cs typeface="Roboto Light"/>
                <a:sym typeface="Roboto Light"/>
              </a:endParaRPr>
            </a:p>
          </p:txBody>
        </p:sp>
        <p:sp>
          <p:nvSpPr>
            <p:cNvPr id="721" name="Google Shape;721;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22" name="Google Shape;722;p70"/>
          <p:cNvSpPr/>
          <p:nvPr/>
        </p:nvSpPr>
        <p:spPr>
          <a:xfrm>
            <a:off x="1065151" y="2160210"/>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Use edge pieces to create frame.</a:t>
            </a:r>
            <a:endParaRPr>
              <a:latin typeface="Roboto"/>
              <a:ea typeface="Roboto"/>
              <a:cs typeface="Roboto"/>
              <a:sym typeface="Roboto"/>
            </a:endParaRPr>
          </a:p>
        </p:txBody>
      </p:sp>
      <p:grpSp>
        <p:nvGrpSpPr>
          <p:cNvPr id="723" name="Google Shape;723;p70"/>
          <p:cNvGrpSpPr/>
          <p:nvPr/>
        </p:nvGrpSpPr>
        <p:grpSpPr>
          <a:xfrm>
            <a:off x="377061" y="2160117"/>
            <a:ext cx="596970" cy="373673"/>
            <a:chOff x="457200" y="1466425"/>
            <a:chExt cx="776900" cy="486300"/>
          </a:xfrm>
        </p:grpSpPr>
        <p:sp>
          <p:nvSpPr>
            <p:cNvPr id="724" name="Google Shape;724;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04</a:t>
              </a:r>
              <a:endParaRPr sz="2200">
                <a:latin typeface="Roboto Light"/>
                <a:ea typeface="Roboto Light"/>
                <a:cs typeface="Roboto Light"/>
                <a:sym typeface="Roboto Light"/>
              </a:endParaRPr>
            </a:p>
          </p:txBody>
        </p:sp>
        <p:sp>
          <p:nvSpPr>
            <p:cNvPr id="725" name="Google Shape;725;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26" name="Google Shape;726;p70"/>
          <p:cNvSpPr/>
          <p:nvPr/>
        </p:nvSpPr>
        <p:spPr>
          <a:xfrm>
            <a:off x="1065151" y="2614439"/>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Group the remaining pieces by color.</a:t>
            </a:r>
            <a:endParaRPr>
              <a:latin typeface="Roboto"/>
              <a:ea typeface="Roboto"/>
              <a:cs typeface="Roboto"/>
              <a:sym typeface="Roboto"/>
            </a:endParaRPr>
          </a:p>
        </p:txBody>
      </p:sp>
      <p:grpSp>
        <p:nvGrpSpPr>
          <p:cNvPr id="727" name="Google Shape;727;p70"/>
          <p:cNvGrpSpPr/>
          <p:nvPr/>
        </p:nvGrpSpPr>
        <p:grpSpPr>
          <a:xfrm>
            <a:off x="377061" y="2614347"/>
            <a:ext cx="596970" cy="373673"/>
            <a:chOff x="457200" y="1466425"/>
            <a:chExt cx="776900" cy="486300"/>
          </a:xfrm>
        </p:grpSpPr>
        <p:sp>
          <p:nvSpPr>
            <p:cNvPr id="728" name="Google Shape;728;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05</a:t>
              </a:r>
              <a:endParaRPr sz="2200">
                <a:latin typeface="Roboto Light"/>
                <a:ea typeface="Roboto Light"/>
                <a:cs typeface="Roboto Light"/>
                <a:sym typeface="Roboto Light"/>
              </a:endParaRPr>
            </a:p>
          </p:txBody>
        </p:sp>
        <p:sp>
          <p:nvSpPr>
            <p:cNvPr id="729" name="Google Shape;729;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30" name="Google Shape;730;p70"/>
          <p:cNvSpPr/>
          <p:nvPr/>
        </p:nvSpPr>
        <p:spPr>
          <a:xfrm>
            <a:off x="1065151" y="3068697"/>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In each color group, find the special pieces</a:t>
            </a:r>
            <a:endParaRPr>
              <a:latin typeface="Roboto"/>
              <a:ea typeface="Roboto"/>
              <a:cs typeface="Roboto"/>
              <a:sym typeface="Roboto"/>
            </a:endParaRPr>
          </a:p>
        </p:txBody>
      </p:sp>
      <p:grpSp>
        <p:nvGrpSpPr>
          <p:cNvPr id="731" name="Google Shape;731;p70"/>
          <p:cNvGrpSpPr/>
          <p:nvPr/>
        </p:nvGrpSpPr>
        <p:grpSpPr>
          <a:xfrm>
            <a:off x="377061" y="3068606"/>
            <a:ext cx="596970" cy="373673"/>
            <a:chOff x="457200" y="1466425"/>
            <a:chExt cx="776900" cy="486300"/>
          </a:xfrm>
        </p:grpSpPr>
        <p:sp>
          <p:nvSpPr>
            <p:cNvPr id="732" name="Google Shape;732;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06</a:t>
              </a:r>
              <a:endParaRPr sz="2200">
                <a:latin typeface="Roboto Light"/>
                <a:ea typeface="Roboto Light"/>
                <a:cs typeface="Roboto Light"/>
                <a:sym typeface="Roboto Light"/>
              </a:endParaRPr>
            </a:p>
          </p:txBody>
        </p:sp>
        <p:sp>
          <p:nvSpPr>
            <p:cNvPr id="733" name="Google Shape;733;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34" name="Google Shape;734;p70"/>
          <p:cNvSpPr/>
          <p:nvPr/>
        </p:nvSpPr>
        <p:spPr>
          <a:xfrm>
            <a:off x="1065151" y="3523013"/>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Break down the image into small sections</a:t>
            </a:r>
            <a:endParaRPr>
              <a:latin typeface="Roboto"/>
              <a:ea typeface="Roboto"/>
              <a:cs typeface="Roboto"/>
              <a:sym typeface="Roboto"/>
            </a:endParaRPr>
          </a:p>
        </p:txBody>
      </p:sp>
      <p:grpSp>
        <p:nvGrpSpPr>
          <p:cNvPr id="735" name="Google Shape;735;p70"/>
          <p:cNvGrpSpPr/>
          <p:nvPr/>
        </p:nvGrpSpPr>
        <p:grpSpPr>
          <a:xfrm>
            <a:off x="377061" y="3522923"/>
            <a:ext cx="596970" cy="373673"/>
            <a:chOff x="457200" y="1466425"/>
            <a:chExt cx="776900" cy="486300"/>
          </a:xfrm>
        </p:grpSpPr>
        <p:sp>
          <p:nvSpPr>
            <p:cNvPr id="736" name="Google Shape;736;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07</a:t>
              </a:r>
              <a:endParaRPr sz="2200">
                <a:latin typeface="Roboto Light"/>
                <a:ea typeface="Roboto Light"/>
                <a:cs typeface="Roboto Light"/>
                <a:sym typeface="Roboto Light"/>
              </a:endParaRPr>
            </a:p>
          </p:txBody>
        </p:sp>
        <p:sp>
          <p:nvSpPr>
            <p:cNvPr id="737" name="Google Shape;737;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38" name="Google Shape;738;p70"/>
          <p:cNvSpPr/>
          <p:nvPr/>
        </p:nvSpPr>
        <p:spPr>
          <a:xfrm>
            <a:off x="1065151" y="3977242"/>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Work on one section at a time, paying attention to colors and special pieces</a:t>
            </a:r>
            <a:endParaRPr>
              <a:latin typeface="Roboto"/>
              <a:ea typeface="Roboto"/>
              <a:cs typeface="Roboto"/>
              <a:sym typeface="Roboto"/>
            </a:endParaRPr>
          </a:p>
        </p:txBody>
      </p:sp>
      <p:grpSp>
        <p:nvGrpSpPr>
          <p:cNvPr id="739" name="Google Shape;739;p70"/>
          <p:cNvGrpSpPr/>
          <p:nvPr/>
        </p:nvGrpSpPr>
        <p:grpSpPr>
          <a:xfrm>
            <a:off x="377061" y="3977153"/>
            <a:ext cx="596970" cy="373673"/>
            <a:chOff x="457200" y="1466425"/>
            <a:chExt cx="776900" cy="486300"/>
          </a:xfrm>
        </p:grpSpPr>
        <p:sp>
          <p:nvSpPr>
            <p:cNvPr id="740" name="Google Shape;740;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08</a:t>
              </a:r>
              <a:endParaRPr sz="2200">
                <a:latin typeface="Roboto Light"/>
                <a:ea typeface="Roboto Light"/>
                <a:cs typeface="Roboto Light"/>
                <a:sym typeface="Roboto Light"/>
              </a:endParaRPr>
            </a:p>
          </p:txBody>
        </p:sp>
        <p:sp>
          <p:nvSpPr>
            <p:cNvPr id="741" name="Google Shape;741;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
        <p:nvSpPr>
          <p:cNvPr id="742" name="Google Shape;742;p70"/>
          <p:cNvSpPr/>
          <p:nvPr/>
        </p:nvSpPr>
        <p:spPr>
          <a:xfrm>
            <a:off x="1065151" y="4431501"/>
            <a:ext cx="6609000" cy="3738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Join completed section inside of frame. </a:t>
            </a:r>
            <a:endParaRPr>
              <a:latin typeface="Roboto"/>
              <a:ea typeface="Roboto"/>
              <a:cs typeface="Roboto"/>
              <a:sym typeface="Roboto"/>
            </a:endParaRPr>
          </a:p>
        </p:txBody>
      </p:sp>
      <p:grpSp>
        <p:nvGrpSpPr>
          <p:cNvPr id="743" name="Google Shape;743;p70"/>
          <p:cNvGrpSpPr/>
          <p:nvPr/>
        </p:nvGrpSpPr>
        <p:grpSpPr>
          <a:xfrm>
            <a:off x="377061" y="4431413"/>
            <a:ext cx="596970" cy="373673"/>
            <a:chOff x="457200" y="1466425"/>
            <a:chExt cx="776900" cy="486300"/>
          </a:xfrm>
        </p:grpSpPr>
        <p:sp>
          <p:nvSpPr>
            <p:cNvPr id="744" name="Google Shape;744;p70"/>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Light"/>
                  <a:ea typeface="Roboto Light"/>
                  <a:cs typeface="Roboto Light"/>
                  <a:sym typeface="Roboto Light"/>
                </a:rPr>
                <a:t>09</a:t>
              </a:r>
              <a:endParaRPr sz="2200">
                <a:latin typeface="Roboto Light"/>
                <a:ea typeface="Roboto Light"/>
                <a:cs typeface="Roboto Light"/>
                <a:sym typeface="Roboto Light"/>
              </a:endParaRPr>
            </a:p>
          </p:txBody>
        </p:sp>
        <p:sp>
          <p:nvSpPr>
            <p:cNvPr id="745" name="Google Shape;745;p70"/>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Roboto Light"/>
                <a:ea typeface="Roboto Light"/>
                <a:cs typeface="Roboto Light"/>
                <a:sym typeface="Roboto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1"/>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How do we apply computational thinking to solve coding challenges? </a:t>
            </a:r>
            <a:endParaRPr/>
          </a:p>
        </p:txBody>
      </p:sp>
      <p:sp>
        <p:nvSpPr>
          <p:cNvPr id="751" name="Google Shape;751;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cxnSp>
        <p:nvCxnSpPr>
          <p:cNvPr id="756" name="Google Shape;756;p72"/>
          <p:cNvCxnSpPr/>
          <p:nvPr/>
        </p:nvCxnSpPr>
        <p:spPr>
          <a:xfrm rot="5400000">
            <a:off x="6157501"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757" name="Google Shape;757;p72"/>
          <p:cNvCxnSpPr/>
          <p:nvPr/>
        </p:nvCxnSpPr>
        <p:spPr>
          <a:xfrm rot="5400000">
            <a:off x="1816783"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758" name="Google Shape;758;p72"/>
          <p:cNvCxnSpPr/>
          <p:nvPr/>
        </p:nvCxnSpPr>
        <p:spPr>
          <a:xfrm rot="-5400000" flipH="1">
            <a:off x="2482789"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759" name="Google Shape;759;p72"/>
          <p:cNvCxnSpPr/>
          <p:nvPr/>
        </p:nvCxnSpPr>
        <p:spPr>
          <a:xfrm rot="-5400000" flipH="1">
            <a:off x="6823506"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760" name="Google Shape;760;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Our Problem-Solving Tools of the Trade	</a:t>
            </a:r>
            <a:endParaRPr/>
          </a:p>
        </p:txBody>
      </p:sp>
      <p:sp>
        <p:nvSpPr>
          <p:cNvPr id="761" name="Google Shape;761;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2" name="Google Shape;762;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User stories and acceptance criteria help us clarify the scope of the </a:t>
            </a:r>
            <a:br>
              <a:rPr lang="en"/>
            </a:br>
            <a:r>
              <a:rPr lang="en"/>
              <a:t>problem and break it down into manageable parts.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63" name="Google Shape;763;p72"/>
          <p:cNvSpPr/>
          <p:nvPr/>
        </p:nvSpPr>
        <p:spPr>
          <a:xfrm>
            <a:off x="4631118" y="2393859"/>
            <a:ext cx="4069500" cy="1750200"/>
          </a:xfrm>
          <a:prstGeom prst="rect">
            <a:avLst/>
          </a:prstGeom>
          <a:solidFill>
            <a:srgbClr val="F2F5F9"/>
          </a:solidFill>
          <a:ln w="762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2"/>
          <p:cNvSpPr/>
          <p:nvPr/>
        </p:nvSpPr>
        <p:spPr>
          <a:xfrm>
            <a:off x="290400" y="2393714"/>
            <a:ext cx="4069500" cy="1750200"/>
          </a:xfrm>
          <a:prstGeom prst="rect">
            <a:avLst/>
          </a:prstGeom>
          <a:solidFill>
            <a:srgbClr val="F2F5F9"/>
          </a:solidFill>
          <a:ln w="762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2"/>
          <p:cNvSpPr/>
          <p:nvPr/>
        </p:nvSpPr>
        <p:spPr>
          <a:xfrm>
            <a:off x="3594727" y="1757100"/>
            <a:ext cx="1686870" cy="314183"/>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766" name="Google Shape;766;p72"/>
          <p:cNvCxnSpPr>
            <a:stCxn id="765" idx="1"/>
            <a:endCxn id="764" idx="0"/>
          </p:cNvCxnSpPr>
          <p:nvPr/>
        </p:nvCxnSpPr>
        <p:spPr>
          <a:xfrm flipH="1">
            <a:off x="2325127" y="1914191"/>
            <a:ext cx="1269600" cy="479400"/>
          </a:xfrm>
          <a:prstGeom prst="bentConnector2">
            <a:avLst/>
          </a:prstGeom>
          <a:noFill/>
          <a:ln w="9525" cap="flat" cmpd="sng">
            <a:solidFill>
              <a:srgbClr val="000000"/>
            </a:solidFill>
            <a:prstDash val="solid"/>
            <a:round/>
            <a:headEnd type="none" w="med" len="med"/>
            <a:tailEnd type="stealth" w="med" len="med"/>
          </a:ln>
        </p:spPr>
      </p:cxnSp>
      <p:cxnSp>
        <p:nvCxnSpPr>
          <p:cNvPr id="767" name="Google Shape;767;p72"/>
          <p:cNvCxnSpPr>
            <a:stCxn id="765" idx="3"/>
            <a:endCxn id="763" idx="0"/>
          </p:cNvCxnSpPr>
          <p:nvPr/>
        </p:nvCxnSpPr>
        <p:spPr>
          <a:xfrm>
            <a:off x="5281597" y="1914191"/>
            <a:ext cx="1384200" cy="479700"/>
          </a:xfrm>
          <a:prstGeom prst="bentConnector2">
            <a:avLst/>
          </a:prstGeom>
          <a:noFill/>
          <a:ln w="9525" cap="flat" cmpd="sng">
            <a:solidFill>
              <a:srgbClr val="000000"/>
            </a:solidFill>
            <a:prstDash val="solid"/>
            <a:round/>
            <a:headEnd type="none" w="med" len="med"/>
            <a:tailEnd type="stealth" w="med" len="med"/>
          </a:ln>
        </p:spPr>
      </p:cxnSp>
      <p:sp>
        <p:nvSpPr>
          <p:cNvPr id="768" name="Google Shape;768;p72"/>
          <p:cNvSpPr/>
          <p:nvPr/>
        </p:nvSpPr>
        <p:spPr>
          <a:xfrm>
            <a:off x="1042188"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69" name="Google Shape;769;p72"/>
          <p:cNvSpPr/>
          <p:nvPr/>
        </p:nvSpPr>
        <p:spPr>
          <a:xfrm>
            <a:off x="2374424"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0" name="Google Shape;770;p72"/>
          <p:cNvSpPr/>
          <p:nvPr/>
        </p:nvSpPr>
        <p:spPr>
          <a:xfrm>
            <a:off x="376142" y="3652198"/>
            <a:ext cx="1882834"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1" name="Google Shape;771;p72"/>
          <p:cNvSpPr/>
          <p:nvPr/>
        </p:nvSpPr>
        <p:spPr>
          <a:xfrm>
            <a:off x="2343294" y="3652198"/>
            <a:ext cx="1936361"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772" name="Google Shape;772;p72"/>
          <p:cNvSpPr/>
          <p:nvPr/>
        </p:nvSpPr>
        <p:spPr>
          <a:xfrm>
            <a:off x="4716860" y="3652198"/>
            <a:ext cx="1882834"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3" name="Google Shape;773;p72"/>
          <p:cNvSpPr/>
          <p:nvPr/>
        </p:nvSpPr>
        <p:spPr>
          <a:xfrm>
            <a:off x="6684011" y="3652198"/>
            <a:ext cx="1936361" cy="327784"/>
          </a:xfrm>
          <a:prstGeom prst="flowChartProcess">
            <a:avLst/>
          </a:prstGeom>
          <a:solidFill>
            <a:srgbClr val="00D6C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774" name="Google Shape;774;p72"/>
          <p:cNvCxnSpPr/>
          <p:nvPr/>
        </p:nvCxnSpPr>
        <p:spPr>
          <a:xfrm rot="5400000">
            <a:off x="5780600"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775" name="Google Shape;775;p72"/>
          <p:cNvCxnSpPr/>
          <p:nvPr/>
        </p:nvCxnSpPr>
        <p:spPr>
          <a:xfrm rot="-5400000" flipH="1">
            <a:off x="6777650"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
        <p:nvSpPr>
          <p:cNvPr id="776" name="Google Shape;776;p72"/>
          <p:cNvSpPr/>
          <p:nvPr/>
        </p:nvSpPr>
        <p:spPr>
          <a:xfrm>
            <a:off x="5382906"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7" name="Google Shape;777;p72"/>
          <p:cNvSpPr/>
          <p:nvPr/>
        </p:nvSpPr>
        <p:spPr>
          <a:xfrm>
            <a:off x="6715141" y="4494541"/>
            <a:ext cx="1233832" cy="327784"/>
          </a:xfrm>
          <a:prstGeom prst="flowChartProcess">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cxnSp>
        <p:nvCxnSpPr>
          <p:cNvPr id="778" name="Google Shape;778;p72"/>
          <p:cNvCxnSpPr/>
          <p:nvPr/>
        </p:nvCxnSpPr>
        <p:spPr>
          <a:xfrm rot="5400000">
            <a:off x="1458224"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779" name="Google Shape;779;p72"/>
          <p:cNvCxnSpPr/>
          <p:nvPr/>
        </p:nvCxnSpPr>
        <p:spPr>
          <a:xfrm rot="-5400000" flipH="1">
            <a:off x="2455274"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
        <p:nvSpPr>
          <p:cNvPr id="780" name="Google Shape;780;p72"/>
          <p:cNvSpPr/>
          <p:nvPr/>
        </p:nvSpPr>
        <p:spPr>
          <a:xfrm>
            <a:off x="1065956" y="2530533"/>
            <a:ext cx="2566077" cy="416616"/>
          </a:xfrm>
          <a:prstGeom prst="flowChartProcess">
            <a:avLst/>
          </a:prstGeom>
          <a:solidFill>
            <a:srgbClr val="1475D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781" name="Google Shape;781;p72"/>
          <p:cNvSpPr/>
          <p:nvPr/>
        </p:nvSpPr>
        <p:spPr>
          <a:xfrm>
            <a:off x="5331579" y="2530533"/>
            <a:ext cx="2566077" cy="416616"/>
          </a:xfrm>
          <a:prstGeom prst="flowChartProcess">
            <a:avLst/>
          </a:prstGeom>
          <a:solidFill>
            <a:srgbClr val="1475D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3"/>
          <p:cNvSpPr txBox="1">
            <a:spLocks noGrp="1"/>
          </p:cNvSpPr>
          <p:nvPr>
            <p:ph type="subTitle" idx="1"/>
          </p:nvPr>
        </p:nvSpPr>
        <p:spPr>
          <a:xfrm>
            <a:off x="135750" y="1039700"/>
            <a:ext cx="90522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800"/>
              <a:t>A </a:t>
            </a:r>
            <a:r>
              <a:rPr lang="en" sz="2800" b="1">
                <a:highlight>
                  <a:srgbClr val="FFFF00"/>
                </a:highlight>
              </a:rPr>
              <a:t>user story</a:t>
            </a:r>
            <a:r>
              <a:rPr lang="en" sz="2800"/>
              <a:t> helps us identify the end goal and communicate how the solution will meet that goal. </a:t>
            </a:r>
            <a:endParaRPr sz="2800"/>
          </a:p>
        </p:txBody>
      </p:sp>
      <p:sp>
        <p:nvSpPr>
          <p:cNvPr id="787" name="Google Shape;787;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4"/>
          <p:cNvSpPr/>
          <p:nvPr/>
        </p:nvSpPr>
        <p:spPr>
          <a:xfrm>
            <a:off x="284000" y="1100700"/>
            <a:ext cx="8040300" cy="1968600"/>
          </a:xfrm>
          <a:prstGeom prst="rect">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user story follows a specific format:</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As a </a:t>
            </a:r>
            <a:r>
              <a:rPr lang="en" sz="3200" b="1">
                <a:solidFill>
                  <a:schemeClr val="dk1"/>
                </a:solidFill>
                <a:highlight>
                  <a:srgbClr val="FF992D"/>
                </a:highlight>
              </a:rPr>
              <a:t>[user]</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I want to </a:t>
            </a:r>
            <a:r>
              <a:rPr lang="en" sz="3200" b="1">
                <a:solidFill>
                  <a:schemeClr val="dk1"/>
                </a:solidFill>
                <a:highlight>
                  <a:srgbClr val="FECF48"/>
                </a:highlight>
              </a:rPr>
              <a:t>[do something]</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3200">
                <a:solidFill>
                  <a:schemeClr val="dk1"/>
                </a:solidFill>
                <a:latin typeface="Roboto Light"/>
                <a:ea typeface="Roboto Light"/>
                <a:cs typeface="Roboto Light"/>
                <a:sym typeface="Roboto Light"/>
              </a:rPr>
              <a:t>so that I can </a:t>
            </a:r>
            <a:r>
              <a:rPr lang="en" sz="3200" b="1">
                <a:solidFill>
                  <a:schemeClr val="dk1"/>
                </a:solidFill>
                <a:highlight>
                  <a:srgbClr val="9EE244"/>
                </a:highlight>
              </a:rPr>
              <a:t>[realize a reward]</a:t>
            </a:r>
            <a:r>
              <a:rPr lang="en" sz="3200">
                <a:solidFill>
                  <a:schemeClr val="dk1"/>
                </a:solidFill>
                <a:latin typeface="Roboto Light"/>
                <a:ea typeface="Roboto Light"/>
                <a:cs typeface="Roboto Light"/>
                <a:sym typeface="Roboto Light"/>
              </a:rPr>
              <a:t>.</a:t>
            </a:r>
            <a:endParaRPr sz="1600"/>
          </a:p>
        </p:txBody>
      </p:sp>
      <p:sp>
        <p:nvSpPr>
          <p:cNvPr id="794" name="Google Shape;794;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95" name="Google Shape;795;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Identifying Goals and Rewards: User Stories	</a:t>
            </a:r>
            <a:endParaRPr/>
          </a:p>
        </p:txBody>
      </p:sp>
      <p:sp>
        <p:nvSpPr>
          <p:cNvPr id="796" name="Google Shape;796;p74"/>
          <p:cNvSpPr/>
          <p:nvPr/>
        </p:nvSpPr>
        <p:spPr>
          <a:xfrm>
            <a:off x="6394975" y="1248738"/>
            <a:ext cx="1672500" cy="16725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7" name="Google Shape;797;p74"/>
          <p:cNvPicPr preferRelativeResize="0"/>
          <p:nvPr/>
        </p:nvPicPr>
        <p:blipFill>
          <a:blip r:embed="rId3">
            <a:alphaModFix/>
          </a:blip>
          <a:stretch>
            <a:fillRect/>
          </a:stretch>
        </p:blipFill>
        <p:spPr>
          <a:xfrm>
            <a:off x="6481069" y="1334839"/>
            <a:ext cx="1500156" cy="1500152"/>
          </a:xfrm>
          <a:prstGeom prst="rect">
            <a:avLst/>
          </a:prstGeom>
          <a:noFill/>
          <a:ln>
            <a:noFill/>
          </a:ln>
        </p:spPr>
      </p:pic>
      <p:graphicFrame>
        <p:nvGraphicFramePr>
          <p:cNvPr id="798" name="Google Shape;798;p74"/>
          <p:cNvGraphicFramePr/>
          <p:nvPr/>
        </p:nvGraphicFramePr>
        <p:xfrm>
          <a:off x="341025" y="3266465"/>
          <a:ext cx="3000000" cy="3000000"/>
        </p:xfrm>
        <a:graphic>
          <a:graphicData uri="http://schemas.openxmlformats.org/drawingml/2006/table">
            <a:tbl>
              <a:tblPr>
                <a:noFill/>
                <a:tableStyleId>{EFC8981D-E58E-4FB0-9669-4357E6EC8548}</a:tableStyleId>
              </a:tblPr>
              <a:tblGrid>
                <a:gridCol w="2099275">
                  <a:extLst>
                    <a:ext uri="{9D8B030D-6E8A-4147-A177-3AD203B41FA5}">
                      <a16:colId xmlns:a16="http://schemas.microsoft.com/office/drawing/2014/main" val="20000"/>
                    </a:ext>
                  </a:extLst>
                </a:gridCol>
                <a:gridCol w="5884000">
                  <a:extLst>
                    <a:ext uri="{9D8B030D-6E8A-4147-A177-3AD203B41FA5}">
                      <a16:colId xmlns:a16="http://schemas.microsoft.com/office/drawing/2014/main" val="20001"/>
                    </a:ext>
                  </a:extLst>
                </a:gridCol>
              </a:tblGrid>
              <a:tr h="500050">
                <a:tc>
                  <a:txBody>
                    <a:bodyPr/>
                    <a:lstStyle/>
                    <a:p>
                      <a:pPr marL="0" lvl="0" indent="0" algn="r" rtl="0">
                        <a:spcBef>
                          <a:spcPts val="0"/>
                        </a:spcBef>
                        <a:spcAft>
                          <a:spcPts val="0"/>
                        </a:spcAft>
                        <a:buNone/>
                      </a:pPr>
                      <a:r>
                        <a:rPr lang="en" sz="1700" b="1">
                          <a:latin typeface="Roboto"/>
                          <a:ea typeface="Roboto"/>
                          <a:cs typeface="Roboto"/>
                          <a:sym typeface="Roboto"/>
                        </a:rPr>
                        <a:t>[user]</a:t>
                      </a:r>
                      <a:endParaRPr sz="1700" b="1">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700">
                          <a:latin typeface="Roboto"/>
                          <a:ea typeface="Roboto"/>
                          <a:cs typeface="Roboto"/>
                          <a:sym typeface="Roboto"/>
                        </a:rPr>
                        <a:t>The end user or customer.</a:t>
                      </a:r>
                      <a:endParaRPr sz="1700">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0"/>
                  </a:ext>
                </a:extLst>
              </a:tr>
              <a:tr h="500050">
                <a:tc>
                  <a:txBody>
                    <a:bodyPr/>
                    <a:lstStyle/>
                    <a:p>
                      <a:pPr marL="0" lvl="0" indent="0" algn="r" rtl="0">
                        <a:spcBef>
                          <a:spcPts val="0"/>
                        </a:spcBef>
                        <a:spcAft>
                          <a:spcPts val="0"/>
                        </a:spcAft>
                        <a:buNone/>
                      </a:pPr>
                      <a:r>
                        <a:rPr lang="en" sz="1700" b="1">
                          <a:latin typeface="Roboto"/>
                          <a:ea typeface="Roboto"/>
                          <a:cs typeface="Roboto"/>
                          <a:sym typeface="Roboto"/>
                        </a:rPr>
                        <a:t>[do something]</a:t>
                      </a:r>
                      <a:endParaRPr sz="1700" b="1">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700">
                          <a:latin typeface="Roboto"/>
                          <a:ea typeface="Roboto"/>
                          <a:cs typeface="Roboto"/>
                          <a:sym typeface="Roboto"/>
                        </a:rPr>
                        <a:t>Identifies the goal the solution must address. </a:t>
                      </a:r>
                      <a:endParaRPr sz="1700">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00050">
                <a:tc>
                  <a:txBody>
                    <a:bodyPr/>
                    <a:lstStyle/>
                    <a:p>
                      <a:pPr marL="0" lvl="0" indent="0" algn="r" rtl="0">
                        <a:spcBef>
                          <a:spcPts val="0"/>
                        </a:spcBef>
                        <a:spcAft>
                          <a:spcPts val="0"/>
                        </a:spcAft>
                        <a:buNone/>
                      </a:pPr>
                      <a:r>
                        <a:rPr lang="en" sz="1700" b="1">
                          <a:latin typeface="Roboto"/>
                          <a:ea typeface="Roboto"/>
                          <a:cs typeface="Roboto"/>
                          <a:sym typeface="Roboto"/>
                        </a:rPr>
                        <a:t>[realize a reward]</a:t>
                      </a:r>
                      <a:endParaRPr sz="1700" b="1">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sz="1700">
                          <a:latin typeface="Roboto"/>
                          <a:ea typeface="Roboto"/>
                          <a:cs typeface="Roboto"/>
                          <a:sym typeface="Roboto"/>
                        </a:rPr>
                        <a:t>Describes when the goal is met.</a:t>
                      </a:r>
                      <a:endParaRPr sz="1700">
                        <a:latin typeface="Roboto"/>
                        <a:ea typeface="Roboto"/>
                        <a:cs typeface="Roboto"/>
                        <a:sym typeface="Roboto"/>
                      </a:endParaRPr>
                    </a:p>
                  </a:txBody>
                  <a:tcPr marL="182875" marR="18287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5"/>
          <p:cNvSpPr txBox="1">
            <a:spLocks noGrp="1"/>
          </p:cNvSpPr>
          <p:nvPr>
            <p:ph type="subTitle" idx="1"/>
          </p:nvPr>
        </p:nvSpPr>
        <p:spPr>
          <a:xfrm>
            <a:off x="112950" y="1039700"/>
            <a:ext cx="90750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700" b="1">
                <a:solidFill>
                  <a:schemeClr val="dk1"/>
                </a:solidFill>
                <a:highlight>
                  <a:srgbClr val="FFFF00"/>
                </a:highlight>
              </a:rPr>
              <a:t>Acceptance criteria</a:t>
            </a:r>
            <a:r>
              <a:rPr lang="en" sz="2700" b="1">
                <a:solidFill>
                  <a:schemeClr val="dk1"/>
                </a:solidFill>
              </a:rPr>
              <a:t> </a:t>
            </a:r>
            <a:r>
              <a:rPr lang="en" sz="2700">
                <a:solidFill>
                  <a:schemeClr val="dk1"/>
                </a:solidFill>
              </a:rPr>
              <a:t>provide the conditions that must be met for the goal to be accomplished and the solution accepted by the user. </a:t>
            </a:r>
            <a:endParaRPr sz="2900"/>
          </a:p>
        </p:txBody>
      </p:sp>
      <p:sp>
        <p:nvSpPr>
          <p:cNvPr id="804" name="Google Shape;804;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Acceptance criteria define what specific tasks or functions must be done to solve the problem presented in the user story and have a clear pass or fail result. </a:t>
            </a:r>
            <a:br>
              <a:rPr lang="en"/>
            </a:br>
            <a:r>
              <a:rPr lang="en"/>
              <a:t>All criteria must pass for the solution to be accepted.</a:t>
            </a:r>
            <a:endParaRPr/>
          </a:p>
        </p:txBody>
      </p:sp>
      <p:sp>
        <p:nvSpPr>
          <p:cNvPr id="810" name="Google Shape;810;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11" name="Google Shape;811;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Getting Specific: Acceptance Criteria	</a:t>
            </a:r>
            <a:endParaRPr>
              <a:solidFill>
                <a:schemeClr val="dk1"/>
              </a:solidFill>
            </a:endParaRPr>
          </a:p>
          <a:p>
            <a:pPr marL="0" lvl="0" indent="0" algn="l" rtl="0">
              <a:spcBef>
                <a:spcPts val="0"/>
              </a:spcBef>
              <a:spcAft>
                <a:spcPts val="0"/>
              </a:spcAft>
              <a:buNone/>
            </a:pPr>
            <a:endParaRPr/>
          </a:p>
        </p:txBody>
      </p:sp>
      <p:sp>
        <p:nvSpPr>
          <p:cNvPr id="812" name="Google Shape;812;p76"/>
          <p:cNvSpPr/>
          <p:nvPr/>
        </p:nvSpPr>
        <p:spPr>
          <a:xfrm>
            <a:off x="4631118" y="2393859"/>
            <a:ext cx="4069500" cy="1750200"/>
          </a:xfrm>
          <a:prstGeom prst="rect">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6"/>
          <p:cNvSpPr/>
          <p:nvPr/>
        </p:nvSpPr>
        <p:spPr>
          <a:xfrm>
            <a:off x="290400" y="2393714"/>
            <a:ext cx="4069500" cy="1750200"/>
          </a:xfrm>
          <a:prstGeom prst="rect">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6"/>
          <p:cNvSpPr/>
          <p:nvPr/>
        </p:nvSpPr>
        <p:spPr>
          <a:xfrm>
            <a:off x="3594727" y="1757100"/>
            <a:ext cx="1686870" cy="314183"/>
          </a:xfrm>
          <a:prstGeom prst="flowChartProcess">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815" name="Google Shape;815;p76"/>
          <p:cNvCxnSpPr>
            <a:stCxn id="814" idx="1"/>
            <a:endCxn id="813" idx="0"/>
          </p:cNvCxnSpPr>
          <p:nvPr/>
        </p:nvCxnSpPr>
        <p:spPr>
          <a:xfrm flipH="1">
            <a:off x="2325127" y="1914191"/>
            <a:ext cx="1269600" cy="479400"/>
          </a:xfrm>
          <a:prstGeom prst="bentConnector2">
            <a:avLst/>
          </a:prstGeom>
          <a:noFill/>
          <a:ln w="9525" cap="flat" cmpd="sng">
            <a:solidFill>
              <a:srgbClr val="000000"/>
            </a:solidFill>
            <a:prstDash val="solid"/>
            <a:round/>
            <a:headEnd type="none" w="med" len="med"/>
            <a:tailEnd type="stealth" w="med" len="med"/>
          </a:ln>
        </p:spPr>
      </p:cxnSp>
      <p:cxnSp>
        <p:nvCxnSpPr>
          <p:cNvPr id="816" name="Google Shape;816;p76"/>
          <p:cNvCxnSpPr>
            <a:stCxn id="814" idx="3"/>
            <a:endCxn id="812" idx="0"/>
          </p:cNvCxnSpPr>
          <p:nvPr/>
        </p:nvCxnSpPr>
        <p:spPr>
          <a:xfrm>
            <a:off x="5281597" y="1914191"/>
            <a:ext cx="1384200" cy="479700"/>
          </a:xfrm>
          <a:prstGeom prst="bentConnector2">
            <a:avLst/>
          </a:prstGeom>
          <a:noFill/>
          <a:ln w="9525" cap="flat" cmpd="sng">
            <a:solidFill>
              <a:srgbClr val="000000"/>
            </a:solidFill>
            <a:prstDash val="solid"/>
            <a:round/>
            <a:headEnd type="none" w="med" len="med"/>
            <a:tailEnd type="stealth" w="med" len="med"/>
          </a:ln>
        </p:spPr>
      </p:cxnSp>
      <p:sp>
        <p:nvSpPr>
          <p:cNvPr id="817" name="Google Shape;817;p76"/>
          <p:cNvSpPr/>
          <p:nvPr/>
        </p:nvSpPr>
        <p:spPr>
          <a:xfrm>
            <a:off x="1042188"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18" name="Google Shape;818;p76"/>
          <p:cNvSpPr/>
          <p:nvPr/>
        </p:nvSpPr>
        <p:spPr>
          <a:xfrm>
            <a:off x="2374424"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19" name="Google Shape;819;p76"/>
          <p:cNvCxnSpPr/>
          <p:nvPr/>
        </p:nvCxnSpPr>
        <p:spPr>
          <a:xfrm rot="5400000">
            <a:off x="1816783"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820" name="Google Shape;820;p76"/>
          <p:cNvCxnSpPr/>
          <p:nvPr/>
        </p:nvCxnSpPr>
        <p:spPr>
          <a:xfrm rot="-5400000" flipH="1">
            <a:off x="2482789" y="3986173"/>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821" name="Google Shape;821;p76"/>
          <p:cNvSpPr/>
          <p:nvPr/>
        </p:nvSpPr>
        <p:spPr>
          <a:xfrm>
            <a:off x="376142" y="3652198"/>
            <a:ext cx="1882834"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2" name="Google Shape;822;p76"/>
          <p:cNvSpPr/>
          <p:nvPr/>
        </p:nvSpPr>
        <p:spPr>
          <a:xfrm>
            <a:off x="1065956" y="2530533"/>
            <a:ext cx="2566077" cy="416616"/>
          </a:xfrm>
          <a:prstGeom prst="flowChartProcess">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823" name="Google Shape;823;p76"/>
          <p:cNvSpPr/>
          <p:nvPr/>
        </p:nvSpPr>
        <p:spPr>
          <a:xfrm>
            <a:off x="2343294" y="3652198"/>
            <a:ext cx="1936361"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824" name="Google Shape;824;p76"/>
          <p:cNvSpPr/>
          <p:nvPr/>
        </p:nvSpPr>
        <p:spPr>
          <a:xfrm>
            <a:off x="4716860" y="3652198"/>
            <a:ext cx="1882834"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5" name="Google Shape;825;p76"/>
          <p:cNvSpPr/>
          <p:nvPr/>
        </p:nvSpPr>
        <p:spPr>
          <a:xfrm>
            <a:off x="6684011" y="3652198"/>
            <a:ext cx="1936361" cy="327784"/>
          </a:xfrm>
          <a:prstGeom prst="flowChartProcess">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826" name="Google Shape;826;p76"/>
          <p:cNvCxnSpPr/>
          <p:nvPr/>
        </p:nvCxnSpPr>
        <p:spPr>
          <a:xfrm rot="5400000">
            <a:off x="5780600"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827" name="Google Shape;827;p76"/>
          <p:cNvCxnSpPr/>
          <p:nvPr/>
        </p:nvCxnSpPr>
        <p:spPr>
          <a:xfrm rot="-5400000" flipH="1">
            <a:off x="6777650"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
        <p:nvSpPr>
          <p:cNvPr id="828" name="Google Shape;828;p76"/>
          <p:cNvSpPr/>
          <p:nvPr/>
        </p:nvSpPr>
        <p:spPr>
          <a:xfrm>
            <a:off x="5331579" y="2530533"/>
            <a:ext cx="2566077" cy="416616"/>
          </a:xfrm>
          <a:prstGeom prst="flowChartProcess">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cxnSp>
        <p:nvCxnSpPr>
          <p:cNvPr id="829" name="Google Shape;829;p76"/>
          <p:cNvCxnSpPr/>
          <p:nvPr/>
        </p:nvCxnSpPr>
        <p:spPr>
          <a:xfrm rot="5400000">
            <a:off x="6157501"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830" name="Google Shape;830;p76"/>
          <p:cNvCxnSpPr/>
          <p:nvPr/>
        </p:nvCxnSpPr>
        <p:spPr>
          <a:xfrm rot="-5400000" flipH="1">
            <a:off x="6823506" y="3986140"/>
            <a:ext cx="350700" cy="6660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831" name="Google Shape;831;p76"/>
          <p:cNvSpPr/>
          <p:nvPr/>
        </p:nvSpPr>
        <p:spPr>
          <a:xfrm>
            <a:off x="5382906"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32" name="Google Shape;832;p76"/>
          <p:cNvSpPr/>
          <p:nvPr/>
        </p:nvSpPr>
        <p:spPr>
          <a:xfrm>
            <a:off x="6715141" y="4494541"/>
            <a:ext cx="1233832" cy="327784"/>
          </a:xfrm>
          <a:prstGeom prst="flowChartProcess">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33" name="Google Shape;833;p76"/>
          <p:cNvCxnSpPr/>
          <p:nvPr/>
        </p:nvCxnSpPr>
        <p:spPr>
          <a:xfrm rot="5400000">
            <a:off x="1458224" y="2772908"/>
            <a:ext cx="705300" cy="1031700"/>
          </a:xfrm>
          <a:prstGeom prst="bentConnector3">
            <a:avLst>
              <a:gd name="adj1" fmla="val 49992"/>
            </a:avLst>
          </a:prstGeom>
          <a:noFill/>
          <a:ln w="9525" cap="flat" cmpd="sng">
            <a:solidFill>
              <a:srgbClr val="000000"/>
            </a:solidFill>
            <a:prstDash val="solid"/>
            <a:round/>
            <a:headEnd type="none" w="med" len="med"/>
            <a:tailEnd type="stealth" w="med" len="med"/>
          </a:ln>
        </p:spPr>
      </p:cxnSp>
      <p:cxnSp>
        <p:nvCxnSpPr>
          <p:cNvPr id="834" name="Google Shape;834;p76"/>
          <p:cNvCxnSpPr/>
          <p:nvPr/>
        </p:nvCxnSpPr>
        <p:spPr>
          <a:xfrm rot="-5400000" flipH="1">
            <a:off x="2455274" y="2807558"/>
            <a:ext cx="705300" cy="962400"/>
          </a:xfrm>
          <a:prstGeom prst="bentConnector3">
            <a:avLst>
              <a:gd name="adj1" fmla="val 49992"/>
            </a:avLst>
          </a:prstGeom>
          <a:noFill/>
          <a:ln w="9525" cap="flat" cmpd="sng">
            <a:solidFill>
              <a:srgbClr val="000000"/>
            </a:solidFill>
            <a:prstDash val="solid"/>
            <a:round/>
            <a:headEnd type="none" w="med" len="med"/>
            <a:tailEnd type="stealth"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9"/>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computational thinking?</a:t>
            </a:r>
            <a:endParaRPr/>
          </a:p>
        </p:txBody>
      </p:sp>
      <p:sp>
        <p:nvSpPr>
          <p:cNvPr id="630" name="Google Shape;630;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38"/>
        <p:cNvGrpSpPr/>
        <p:nvPr/>
      </p:nvGrpSpPr>
      <p:grpSpPr>
        <a:xfrm>
          <a:off x="0" y="0"/>
          <a:ext cx="0" cy="0"/>
          <a:chOff x="0" y="0"/>
          <a:chExt cx="0" cy="0"/>
        </a:xfrm>
      </p:grpSpPr>
      <p:sp>
        <p:nvSpPr>
          <p:cNvPr id="839" name="Google Shape;839;p77"/>
          <p:cNvSpPr/>
          <p:nvPr/>
        </p:nvSpPr>
        <p:spPr>
          <a:xfrm>
            <a:off x="4829900" y="768250"/>
            <a:ext cx="3684900" cy="3986100"/>
          </a:xfrm>
          <a:prstGeom prst="rect">
            <a:avLst/>
          </a:prstGeom>
          <a:solidFill>
            <a:srgbClr val="04346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Getting Specific: Acceptance Criteria	</a:t>
            </a:r>
            <a:endParaRPr/>
          </a:p>
        </p:txBody>
      </p:sp>
      <p:sp>
        <p:nvSpPr>
          <p:cNvPr id="841" name="Google Shape;841;p77"/>
          <p:cNvSpPr txBox="1">
            <a:spLocks noGrp="1"/>
          </p:cNvSpPr>
          <p:nvPr>
            <p:ph type="subTitle" idx="1"/>
          </p:nvPr>
        </p:nvSpPr>
        <p:spPr>
          <a:xfrm>
            <a:off x="0" y="675975"/>
            <a:ext cx="4583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highlight>
                  <a:srgbClr val="FFFF00"/>
                </a:highlight>
              </a:rPr>
              <a:t>For example:</a:t>
            </a:r>
            <a:r>
              <a:rPr lang="en"/>
              <a:t> It’s done when there is a contact form that includes a text box for a visitor’s name and email.</a:t>
            </a:r>
            <a:endParaRPr/>
          </a:p>
        </p:txBody>
      </p:sp>
      <p:sp>
        <p:nvSpPr>
          <p:cNvPr id="842" name="Google Shape;842;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843" name="Google Shape;843;p77"/>
          <p:cNvPicPr preferRelativeResize="0"/>
          <p:nvPr/>
        </p:nvPicPr>
        <p:blipFill>
          <a:blip r:embed="rId3">
            <a:alphaModFix/>
          </a:blip>
          <a:stretch>
            <a:fillRect/>
          </a:stretch>
        </p:blipFill>
        <p:spPr>
          <a:xfrm>
            <a:off x="4968139" y="913917"/>
            <a:ext cx="3408465" cy="37120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8"/>
          <p:cNvSpPr txBox="1">
            <a:spLocks noGrp="1"/>
          </p:cNvSpPr>
          <p:nvPr>
            <p:ph type="title"/>
          </p:nvPr>
        </p:nvSpPr>
        <p:spPr>
          <a:xfrm>
            <a:off x="25" y="274800"/>
            <a:ext cx="8391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sz="3200"/>
              <a:t>The solution is a set of step-by-step instructions that address each of </a:t>
            </a:r>
            <a:endParaRPr sz="3200"/>
          </a:p>
          <a:p>
            <a:pPr marL="0" lvl="0" indent="0" algn="l" rtl="0">
              <a:spcBef>
                <a:spcPts val="0"/>
              </a:spcBef>
              <a:spcAft>
                <a:spcPts val="0"/>
              </a:spcAft>
              <a:buNone/>
            </a:pPr>
            <a:r>
              <a:rPr lang="en" sz="3200"/>
              <a:t>the acceptance criteria and clearly meet the user’s goal and reward as described in the user story. </a:t>
            </a:r>
            <a:endParaRPr sz="3200"/>
          </a:p>
        </p:txBody>
      </p:sp>
      <p:sp>
        <p:nvSpPr>
          <p:cNvPr id="849" name="Google Shape;849;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36" name="Google Shape;636;p60"/>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3000" b="1">
                <a:highlight>
                  <a:srgbClr val="FFFF00"/>
                </a:highlight>
              </a:rPr>
              <a:t>Computational thinking</a:t>
            </a:r>
            <a:r>
              <a:rPr lang="en" sz="3000"/>
              <a:t> is a </a:t>
            </a:r>
            <a:br>
              <a:rPr lang="en" sz="3000"/>
            </a:br>
            <a:r>
              <a:rPr lang="en" sz="3000"/>
              <a:t>way of logically breaking down </a:t>
            </a:r>
            <a:br>
              <a:rPr lang="en" sz="3000"/>
            </a:br>
            <a:r>
              <a:rPr lang="en" sz="3000"/>
              <a:t>a problem so that we can develop a step-by-step solution.</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Key principles of computational thinking include the following: </a:t>
            </a:r>
            <a:endParaRPr/>
          </a:p>
        </p:txBody>
      </p:sp>
      <p:sp>
        <p:nvSpPr>
          <p:cNvPr id="642" name="Google Shape;642;p61"/>
          <p:cNvSpPr txBox="1">
            <a:spLocks noGrp="1"/>
          </p:cNvSpPr>
          <p:nvPr>
            <p:ph type="subTitle" idx="6"/>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3" name="Google Shape;643;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Computational Thinking 	</a:t>
            </a:r>
            <a:endParaRPr/>
          </a:p>
        </p:txBody>
      </p:sp>
      <p:sp>
        <p:nvSpPr>
          <p:cNvPr id="644" name="Google Shape;644;p61"/>
          <p:cNvSpPr txBox="1">
            <a:spLocks noGrp="1"/>
          </p:cNvSpPr>
          <p:nvPr>
            <p:ph type="subTitle" idx="2"/>
          </p:nvPr>
        </p:nvSpPr>
        <p:spPr>
          <a:xfrm>
            <a:off x="0" y="1400375"/>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Decomposition</a:t>
            </a:r>
            <a:endParaRPr sz="1800"/>
          </a:p>
        </p:txBody>
      </p:sp>
      <p:sp>
        <p:nvSpPr>
          <p:cNvPr id="645" name="Google Shape;645;p61"/>
          <p:cNvSpPr txBox="1">
            <a:spLocks noGrp="1"/>
          </p:cNvSpPr>
          <p:nvPr>
            <p:ph type="subTitle" idx="3"/>
          </p:nvPr>
        </p:nvSpPr>
        <p:spPr>
          <a:xfrm>
            <a:off x="0" y="2233538"/>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Pattern recognition</a:t>
            </a:r>
            <a:endParaRPr sz="1800"/>
          </a:p>
        </p:txBody>
      </p:sp>
      <p:sp>
        <p:nvSpPr>
          <p:cNvPr id="646" name="Google Shape;646;p61"/>
          <p:cNvSpPr txBox="1">
            <a:spLocks noGrp="1"/>
          </p:cNvSpPr>
          <p:nvPr>
            <p:ph type="subTitle" idx="4"/>
          </p:nvPr>
        </p:nvSpPr>
        <p:spPr>
          <a:xfrm>
            <a:off x="0" y="30762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Abstraction</a:t>
            </a:r>
            <a:endParaRPr sz="1800"/>
          </a:p>
        </p:txBody>
      </p:sp>
      <p:sp>
        <p:nvSpPr>
          <p:cNvPr id="647" name="Google Shape;647;p61"/>
          <p:cNvSpPr txBox="1">
            <a:spLocks noGrp="1"/>
          </p:cNvSpPr>
          <p:nvPr>
            <p:ph type="subTitle" idx="5"/>
          </p:nvPr>
        </p:nvSpPr>
        <p:spPr>
          <a:xfrm>
            <a:off x="0" y="3916563"/>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Algorithms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2"/>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decomposition?</a:t>
            </a:r>
            <a:endParaRPr/>
          </a:p>
        </p:txBody>
      </p:sp>
      <p:sp>
        <p:nvSpPr>
          <p:cNvPr id="653" name="Google Shape;653;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63"/>
          <p:cNvPicPr preferRelativeResize="0"/>
          <p:nvPr/>
        </p:nvPicPr>
        <p:blipFill rotWithShape="1">
          <a:blip r:embed="rId3">
            <a:alphaModFix/>
          </a:blip>
          <a:srcRect/>
          <a:stretch/>
        </p:blipFill>
        <p:spPr>
          <a:xfrm flipH="1">
            <a:off x="0" y="0"/>
            <a:ext cx="9144000" cy="5143505"/>
          </a:xfrm>
          <a:prstGeom prst="rect">
            <a:avLst/>
          </a:prstGeom>
          <a:noFill/>
          <a:ln>
            <a:noFill/>
          </a:ln>
        </p:spPr>
      </p:pic>
      <p:sp>
        <p:nvSpPr>
          <p:cNvPr id="659" name="Google Shape;659;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Decomposition</a:t>
            </a:r>
            <a:endParaRPr/>
          </a:p>
        </p:txBody>
      </p:sp>
      <p:sp>
        <p:nvSpPr>
          <p:cNvPr id="660" name="Google Shape;660;p63"/>
          <p:cNvSpPr txBox="1">
            <a:spLocks noGrp="1"/>
          </p:cNvSpPr>
          <p:nvPr>
            <p:ph type="subTitle" idx="1"/>
          </p:nvPr>
        </p:nvSpPr>
        <p:spPr>
          <a:xfrm>
            <a:off x="0" y="675975"/>
            <a:ext cx="5061000" cy="152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use </a:t>
            </a:r>
            <a:r>
              <a:rPr lang="en" b="1">
                <a:highlight>
                  <a:srgbClr val="FFFF00"/>
                </a:highlight>
              </a:rPr>
              <a:t>decomposition</a:t>
            </a:r>
            <a:r>
              <a:rPr lang="en"/>
              <a:t> to break </a:t>
            </a:r>
            <a:br>
              <a:rPr lang="en"/>
            </a:br>
            <a:r>
              <a:rPr lang="en"/>
              <a:t>down a problem down into smaller, </a:t>
            </a:r>
            <a:br>
              <a:rPr lang="en"/>
            </a:br>
            <a:r>
              <a:rPr lang="en"/>
              <a:t>more manageable parts.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61" name="Google Shape;661;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662" name="Google Shape;662;p63"/>
          <p:cNvCxnSpPr/>
          <p:nvPr/>
        </p:nvCxnSpPr>
        <p:spPr>
          <a:xfrm>
            <a:off x="274375" y="640080"/>
            <a:ext cx="40014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4"/>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pattern recognition?</a:t>
            </a:r>
            <a:endParaRPr/>
          </a:p>
        </p:txBody>
      </p:sp>
      <p:sp>
        <p:nvSpPr>
          <p:cNvPr id="668" name="Google Shape;668;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Google Shape;673;p65"/>
          <p:cNvPicPr preferRelativeResize="0"/>
          <p:nvPr/>
        </p:nvPicPr>
        <p:blipFill rotWithShape="1">
          <a:blip r:embed="rId3">
            <a:alphaModFix/>
          </a:blip>
          <a:srcRect/>
          <a:stretch/>
        </p:blipFill>
        <p:spPr>
          <a:xfrm flipH="1">
            <a:off x="0" y="0"/>
            <a:ext cx="9144000" cy="5143505"/>
          </a:xfrm>
          <a:prstGeom prst="rect">
            <a:avLst/>
          </a:prstGeom>
          <a:noFill/>
          <a:ln>
            <a:noFill/>
          </a:ln>
        </p:spPr>
      </p:pic>
      <p:sp>
        <p:nvSpPr>
          <p:cNvPr id="674" name="Google Shape;674;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Pattern recognition </a:t>
            </a:r>
            <a:endParaRPr>
              <a:solidFill>
                <a:schemeClr val="dk1"/>
              </a:solidFill>
            </a:endParaRPr>
          </a:p>
        </p:txBody>
      </p:sp>
      <p:sp>
        <p:nvSpPr>
          <p:cNvPr id="675" name="Google Shape;675;p65"/>
          <p:cNvSpPr txBox="1">
            <a:spLocks noGrp="1"/>
          </p:cNvSpPr>
          <p:nvPr>
            <p:ph type="subTitle" idx="1"/>
          </p:nvPr>
        </p:nvSpPr>
        <p:spPr>
          <a:xfrm>
            <a:off x="0" y="675975"/>
            <a:ext cx="5325000" cy="1522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Once a problem is broken down, we use </a:t>
            </a:r>
            <a:r>
              <a:rPr lang="en" b="1">
                <a:highlight>
                  <a:srgbClr val="FFFF00"/>
                </a:highlight>
              </a:rPr>
              <a:t>pattern recognition</a:t>
            </a:r>
            <a:r>
              <a:rPr lang="en"/>
              <a:t> to find similarities and patterns among the smaller parts. This helps us solve the problem more efficiently.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76" name="Google Shape;676;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677" name="Google Shape;677;p65"/>
          <p:cNvCxnSpPr/>
          <p:nvPr/>
        </p:nvCxnSpPr>
        <p:spPr>
          <a:xfrm>
            <a:off x="274375" y="640080"/>
            <a:ext cx="40014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6"/>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is abstraction?</a:t>
            </a:r>
            <a:endParaRPr/>
          </a:p>
        </p:txBody>
      </p:sp>
      <p:sp>
        <p:nvSpPr>
          <p:cNvPr id="683" name="Google Shape;683;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572</Words>
  <Application>Microsoft Office PowerPoint</Application>
  <PresentationFormat>On-screen Show (16:9)</PresentationFormat>
  <Paragraphs>89</Paragraphs>
  <Slides>21</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Roboto Medium</vt:lpstr>
      <vt:lpstr>Oswald</vt:lpstr>
      <vt:lpstr>Arial</vt:lpstr>
      <vt:lpstr>Oswald Light</vt:lpstr>
      <vt:lpstr>Oswald Medium</vt:lpstr>
      <vt:lpstr>Caveat</vt:lpstr>
      <vt:lpstr>Roboto</vt:lpstr>
      <vt:lpstr>Roboto Thin</vt:lpstr>
      <vt:lpstr>Roboto Light</vt:lpstr>
      <vt:lpstr>Simple Light</vt:lpstr>
      <vt:lpstr>Unbranded</vt:lpstr>
      <vt:lpstr>Computational Thinking</vt:lpstr>
      <vt:lpstr>What is computational thinking?</vt:lpstr>
      <vt:lpstr>PowerPoint Presentation</vt:lpstr>
      <vt:lpstr>Computational Thinking  </vt:lpstr>
      <vt:lpstr>What is decomposition?</vt:lpstr>
      <vt:lpstr>Decomposition</vt:lpstr>
      <vt:lpstr>What is pattern recognition?</vt:lpstr>
      <vt:lpstr>Pattern recognition </vt:lpstr>
      <vt:lpstr>What is abstraction?</vt:lpstr>
      <vt:lpstr>Abstraction  </vt:lpstr>
      <vt:lpstr>What is an algorithm?</vt:lpstr>
      <vt:lpstr>PowerPoint Presentation</vt:lpstr>
      <vt:lpstr>How to Solve a Puzzle </vt:lpstr>
      <vt:lpstr>How do we apply computational thinking to solve coding challenges? </vt:lpstr>
      <vt:lpstr>Our Problem-Solving Tools of the Trade </vt:lpstr>
      <vt:lpstr>PowerPoint Presentation</vt:lpstr>
      <vt:lpstr>Identifying Goals and Rewards: User Stories </vt:lpstr>
      <vt:lpstr>PowerPoint Presentation</vt:lpstr>
      <vt:lpstr>Getting Specific: Acceptance Criteria  </vt:lpstr>
      <vt:lpstr>Getting Specific: Acceptance Criteria </vt:lpstr>
      <vt:lpstr>The solution is a set of step-by-step instructions that address each of  the acceptance criteria and clearly meet the user’s goal and reward as described in the user story.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dc:title>
  <cp:lastModifiedBy>Benjamin Machock</cp:lastModifiedBy>
  <cp:revision>2</cp:revision>
  <dcterms:modified xsi:type="dcterms:W3CDTF">2022-05-01T15:39:33Z</dcterms:modified>
</cp:coreProperties>
</file>